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5" r:id="rId2"/>
    <p:sldId id="256" r:id="rId3"/>
    <p:sldId id="259" r:id="rId4"/>
    <p:sldId id="268" r:id="rId5"/>
    <p:sldId id="264" r:id="rId6"/>
    <p:sldId id="269" r:id="rId7"/>
    <p:sldId id="271" r:id="rId8"/>
    <p:sldId id="270" r:id="rId9"/>
    <p:sldId id="275" r:id="rId10"/>
    <p:sldId id="274" r:id="rId11"/>
    <p:sldId id="272" r:id="rId12"/>
    <p:sldId id="273" r:id="rId13"/>
    <p:sldId id="263" r:id="rId14"/>
    <p:sldId id="262" r:id="rId15"/>
    <p:sldId id="261" r:id="rId16"/>
    <p:sldId id="267" r:id="rId17"/>
    <p:sldId id="276" r:id="rId18"/>
    <p:sldId id="266" r:id="rId19"/>
    <p:sldId id="277" r:id="rId20"/>
    <p:sldId id="279" r:id="rId21"/>
    <p:sldId id="278" r:id="rId22"/>
    <p:sldId id="280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097279-7F55-41B0-A68D-FFB919308154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50AD8-10A8-4B76-957B-C61A141BC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igra1.ex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54;&#1089;&#1090;&#1088;&#1086;&#1074;&#1089;&#1082;&#1080;&#1081;.ppt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&#1080;&#1075;&#1088;&#1072;%20&#1095;&#1090;&#1086;%20&#1075;&#1076;&#1077;%20&#1082;&#1086;&#1075;&#1076;&#1072;/&#1095;&#1090;&#1086;%20&#1075;&#1076;&#1077;%20&#1082;&#1086;&#1075;&#1076;&#1072;.ppt" TargetMode="External"/><Relationship Id="rId5" Type="http://schemas.openxmlformats.org/officeDocument/2006/relationships/hyperlink" Target="&#1042;&#1099;&#1089;&#1086;&#1094;&#1082;&#1080;&#1081;/&#1074;&#1099;&#1089;&#1086;&#1094;&#1082;&#1080;&#1081;.ppt" TargetMode="External"/><Relationship Id="rId4" Type="http://schemas.openxmlformats.org/officeDocument/2006/relationships/hyperlink" Target="&#1085;&#1086;&#1074;&#1072;&#1103;%20&#1084;&#1072;&#1088;&#1080;&#1085;&#1072;.ppt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40;16.ppt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53;&#1045;%20&#1089;%20&#1087;&#1088;&#1080;&#1095;&#1072;&#1089;&#1090;&#1080;&#1103;&#1084;&#1080;.ex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vu08-003-sposoby_podchinitelnoy_svyazi.avi" TargetMode="External"/><Relationship Id="rId5" Type="http://schemas.openxmlformats.org/officeDocument/2006/relationships/hyperlink" Target="&#1040;18.ppt" TargetMode="External"/><Relationship Id="rId4" Type="http://schemas.openxmlformats.org/officeDocument/2006/relationships/hyperlink" Target="&#1041;&#1080;&#1073;&#1080;&#1075;&#1086;&#1085;.&#1059;&#1088;&#1086;&#1082;-%20&#1042;.%20&#1052;&#1072;&#1103;&#1082;&#1086;&#1074;&#1089;&#1082;&#1080;&#1081;.%201.%20&#1058;&#1074;&#1086;&#1088;&#1095;&#1077;&#1089;&#1090;&#1074;&#1086;%20&#1076;&#1086;&#1086;&#1082;&#1090;&#1103;&#1073;.fl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00100" y="1071546"/>
            <a:ext cx="7429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  <a:latin typeface="Monotype Corsiva" pitchFamily="66" charset="0"/>
              </a:rPr>
              <a:t>Использование  цифровых образовательных  ресурсов </a:t>
            </a:r>
          </a:p>
          <a:p>
            <a:r>
              <a:rPr lang="ru-RU" sz="4800" b="1" i="1" dirty="0" smtClean="0">
                <a:solidFill>
                  <a:schemeClr val="bg1"/>
                </a:solidFill>
                <a:latin typeface="Monotype Corsiva" pitchFamily="66" charset="0"/>
              </a:rPr>
              <a:t>на уроках  русского языка и литературы</a:t>
            </a:r>
            <a:endParaRPr lang="ru-RU" sz="4800" b="1" i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WINDOWS\Temp\Rar$DI93.840\1 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6710"/>
            <a:ext cx="9144000" cy="6684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2976" y="785794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hlinkClick r:id="rId3" action="ppaction://hlinkfile"/>
              </a:rPr>
              <a:t>8. Интерактивные игры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http://www.maaam.ru/upload/blogs/28ff63d849f1d5700e28bb35671069cf.p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071678"/>
            <a:ext cx="5314950" cy="4314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714348" y="428604"/>
            <a:ext cx="7572428" cy="1357322"/>
          </a:xfrm>
          <a:prstGeom prst="flowChartAlternateProcess">
            <a:avLst/>
          </a:prstGeom>
          <a:solidFill>
            <a:srgbClr val="C0000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Создание наглядных методических пособий средствами </a:t>
            </a:r>
            <a:r>
              <a:rPr lang="ru-RU" sz="4000" dirty="0" err="1" smtClean="0">
                <a:solidFill>
                  <a:schemeClr val="bg1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PowerPoint</a:t>
            </a:r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,</a:t>
            </a:r>
            <a:endParaRPr lang="ru-RU" sz="4000" dirty="0" smtClean="0">
              <a:solidFill>
                <a:schemeClr val="bg1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1857364"/>
            <a:ext cx="73581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В своей практике я использую несколько </a:t>
            </a:r>
            <a:r>
              <a:rPr lang="ru-RU" sz="3600" b="1" dirty="0" smtClean="0">
                <a:solidFill>
                  <a:schemeClr val="bg1"/>
                </a:solidFill>
              </a:rPr>
              <a:t>вариантов презентаций: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лекционная презентация (</a:t>
            </a:r>
            <a:r>
              <a:rPr lang="ru-RU" sz="3600" dirty="0" smtClean="0">
                <a:solidFill>
                  <a:schemeClr val="bg1"/>
                </a:solidFill>
                <a:hlinkClick r:id="rId3" action="ppaction://hlinkpres?slideindex=1&amp;slidetitle="/>
              </a:rPr>
              <a:t>пример</a:t>
            </a:r>
            <a:r>
              <a:rPr lang="ru-RU" sz="3600" dirty="0" smtClean="0">
                <a:solidFill>
                  <a:schemeClr val="bg1"/>
                </a:solidFill>
              </a:rPr>
              <a:t>),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«плакаты» (</a:t>
            </a:r>
            <a:r>
              <a:rPr lang="ru-RU" sz="3600" dirty="0" smtClean="0">
                <a:solidFill>
                  <a:schemeClr val="bg1"/>
                </a:solidFill>
                <a:hlinkClick r:id="rId4" action="ppaction://hlinkpres?slideindex=1&amp;slidetitle="/>
              </a:rPr>
              <a:t>пример)</a:t>
            </a:r>
            <a:r>
              <a:rPr lang="ru-RU" sz="3600" dirty="0" smtClean="0">
                <a:solidFill>
                  <a:schemeClr val="bg1"/>
                </a:solidFill>
              </a:rPr>
              <a:t>,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«тройное действие» (</a:t>
            </a:r>
            <a:r>
              <a:rPr lang="ru-RU" sz="3600" dirty="0" err="1" smtClean="0">
                <a:solidFill>
                  <a:schemeClr val="bg1"/>
                </a:solidFill>
              </a:rPr>
              <a:t>текст-иллюстрации-звук</a:t>
            </a:r>
            <a:r>
              <a:rPr lang="ru-RU" sz="3600" dirty="0" smtClean="0">
                <a:solidFill>
                  <a:schemeClr val="bg1"/>
                </a:solidFill>
              </a:rPr>
              <a:t>  </a:t>
            </a:r>
            <a:r>
              <a:rPr lang="ru-RU" sz="3600" dirty="0" smtClean="0">
                <a:solidFill>
                  <a:schemeClr val="bg1"/>
                </a:solidFill>
                <a:hlinkClick r:id="rId5" action="ppaction://hlinkpres?slideindex=1&amp;slidetitle="/>
              </a:rPr>
              <a:t>пример</a:t>
            </a:r>
            <a:r>
              <a:rPr lang="ru-RU" sz="3600" dirty="0" smtClean="0">
                <a:solidFill>
                  <a:schemeClr val="bg1"/>
                </a:solidFill>
              </a:rPr>
              <a:t>)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игровые уроки (</a:t>
            </a:r>
            <a:r>
              <a:rPr lang="ru-RU" sz="3600" dirty="0" smtClean="0">
                <a:solidFill>
                  <a:schemeClr val="bg1"/>
                </a:solidFill>
                <a:hlinkClick r:id="rId6" action="ppaction://hlinkpres?slideindex=1&amp;slidetitle="/>
              </a:rPr>
              <a:t>пример)</a:t>
            </a:r>
            <a:r>
              <a:rPr lang="ru-RU" sz="3600" dirty="0" smtClean="0">
                <a:solidFill>
                  <a:schemeClr val="bg1"/>
                </a:solidFill>
              </a:rPr>
              <a:t>.</a:t>
            </a:r>
            <a:endParaRPr lang="ru-RU" sz="3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714348" y="642918"/>
            <a:ext cx="7715304" cy="1428760"/>
          </a:xfrm>
          <a:prstGeom prst="flowChartAlternateProcess">
            <a:avLst/>
          </a:prstGeom>
          <a:solidFill>
            <a:srgbClr val="C0000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Создание тестов (при помощи тестовой оболочки)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786" y="2143116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hlinkClick r:id="rId3" action="ppaction://hlinkpres?slideindex=1&amp;slidetitle="/>
              </a:rPr>
              <a:t>Пример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4338" name="Picture 2" descr="http://www.zavuch.info/uploads/e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3" y="2250248"/>
            <a:ext cx="5572164" cy="4179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714348" y="571480"/>
            <a:ext cx="7715304" cy="785818"/>
          </a:xfrm>
          <a:prstGeom prst="flowChartAlternateProcess">
            <a:avLst/>
          </a:prstGeom>
          <a:solidFill>
            <a:srgbClr val="C0000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  <a:cs typeface="Arial" pitchFamily="34" charset="0"/>
              </a:rPr>
              <a:t>Работа с электронной почтой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1643050"/>
            <a:ext cx="621510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dirty="0" smtClean="0">
                <a:solidFill>
                  <a:schemeClr val="bg1"/>
                </a:solidFill>
              </a:rPr>
              <a:t>Обмен с учащимися справочными материалами.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chemeClr val="bg1"/>
                </a:solidFill>
              </a:rPr>
              <a:t>Выдача домашнего задания.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chemeClr val="bg1"/>
                </a:solidFill>
              </a:rPr>
              <a:t>Получение выполненных работ.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3314" name="Picture 2" descr="http://img1.liveinternet.ru/images/attach/c/6/89/979/89979965_elektronnaya_pochta96898459384934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103117" cy="4138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642910" y="357166"/>
            <a:ext cx="7715304" cy="928694"/>
          </a:xfrm>
          <a:prstGeom prst="flowChartAlternateProcess">
            <a:avLst/>
          </a:prstGeom>
          <a:solidFill>
            <a:srgbClr val="C0000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i="1" dirty="0" smtClean="0"/>
              <a:t>Распространение опыта в сети Интернет</a:t>
            </a:r>
            <a:endParaRPr lang="ru-RU" sz="3200" b="1" i="1" dirty="0"/>
          </a:p>
        </p:txBody>
      </p:sp>
      <p:pic>
        <p:nvPicPr>
          <p:cNvPr id="5" name="Picture 2" descr="C:\Users\Алексей\Desktop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57298"/>
            <a:ext cx="8286808" cy="5082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лексей\Desktop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Алексей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93" y="0"/>
            <a:ext cx="906051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лексей\Desktop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582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Алексей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0567" y="0"/>
            <a:ext cx="936456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00314" y="785794"/>
            <a:ext cx="61436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…ученье, лишённое всякого интереса…убивает в ученике охоту к учению, без которой он далеко не уйдёт.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                             К.Д.Ушинский</a:t>
            </a:r>
            <a:endParaRPr lang="ru-RU" sz="36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20482" name="Picture 2" descr="http://www.cartoonclipartfree.com/Cliparts_Free/Schule_Free/Cartoon-Clipart-Free-0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643314"/>
            <a:ext cx="2857520" cy="28575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Алексей\Pictures\Безымянный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7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Алексей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576" y="1403598"/>
            <a:ext cx="8555704" cy="3525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Алексей\Pictures\порал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778"/>
            <a:ext cx="9144000" cy="2096362"/>
          </a:xfrm>
          <a:prstGeom prst="rect">
            <a:avLst/>
          </a:prstGeom>
          <a:noFill/>
        </p:spPr>
      </p:pic>
      <p:pic>
        <p:nvPicPr>
          <p:cNvPr id="8195" name="Picture 3" descr="C:\Users\Алексей\Pictures\урок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63380"/>
            <a:ext cx="10429916" cy="21533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54055" y="2967335"/>
            <a:ext cx="7035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9650" cy="6864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500034" y="498419"/>
            <a:ext cx="821537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Применение компьютерных программных средств на уроках русского языка и литературы позволяет  учителю не только разнообразить традиционные формы обучения, но и решать самые разные задачи: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 з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аметно повысить наглядность обучения;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 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беспечить его дифференциацию;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 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блегчить контроль знаний;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 п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овысить интерес к предмету;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 р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азвивать познавательную активность    обучающихся;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  <a:cs typeface="Arial" pitchFamily="34" charset="0"/>
              </a:rPr>
              <a:t> повысить качество знаний.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2910" y="299845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своей работе информационные технологии использую в следующих направлениях:</a:t>
            </a:r>
            <a:endParaRPr lang="ru-RU" sz="3600" dirty="0" smtClean="0">
              <a:solidFill>
                <a:schemeClr val="bg1"/>
              </a:solidFill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714348" y="1785926"/>
            <a:ext cx="7715304" cy="714380"/>
          </a:xfrm>
          <a:prstGeom prst="flowChartAlternateProcess">
            <a:avLst/>
          </a:prstGeom>
          <a:solidFill>
            <a:srgbClr val="C0000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Использование готовых ЦОР,</a:t>
            </a:r>
            <a:endParaRPr lang="ru-RU" dirty="0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714348" y="2714620"/>
            <a:ext cx="7715304" cy="1285884"/>
          </a:xfrm>
          <a:prstGeom prst="flowChartAlternateProcess">
            <a:avLst/>
          </a:prstGeom>
          <a:solidFill>
            <a:srgbClr val="C0000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Создание наглядных методических пособий средствами </a:t>
            </a:r>
            <a:r>
              <a:rPr lang="ru-RU" sz="4000" dirty="0" err="1" smtClean="0">
                <a:solidFill>
                  <a:schemeClr val="bg1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PowerPoint</a:t>
            </a:r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,</a:t>
            </a:r>
            <a:endParaRPr lang="ru-RU" sz="4000" dirty="0" smtClean="0">
              <a:solidFill>
                <a:schemeClr val="bg1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714348" y="4214818"/>
            <a:ext cx="7715304" cy="1285884"/>
          </a:xfrm>
          <a:prstGeom prst="flowChartAlternateProcess">
            <a:avLst/>
          </a:prstGeom>
          <a:solidFill>
            <a:srgbClr val="C0000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Создание тестов (при помощи тестовой оболочки),</a:t>
            </a: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714348" y="5715016"/>
            <a:ext cx="7715304" cy="642942"/>
          </a:xfrm>
          <a:prstGeom prst="flowChartAlternateProcess">
            <a:avLst/>
          </a:prstGeom>
          <a:solidFill>
            <a:srgbClr val="C0000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  <a:cs typeface="Arial" pitchFamily="34" charset="0"/>
              </a:rPr>
              <a:t>Работа с электронной почтой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714348" y="428604"/>
            <a:ext cx="7643866" cy="1143008"/>
          </a:xfrm>
          <a:prstGeom prst="flowChartAlternateProcess">
            <a:avLst/>
          </a:prstGeom>
          <a:solidFill>
            <a:srgbClr val="C0000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Использование готовых ЦОР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1785926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hlinkClick r:id="rId3" action="ppaction://hlinkfile"/>
              </a:rPr>
              <a:t>1.Орфографические тренажеры</a:t>
            </a:r>
            <a:endParaRPr lang="ru-RU" sz="3600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3500438"/>
            <a:ext cx="35004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hlinkClick r:id="rId4" action="ppaction://hlinkfile"/>
              </a:rPr>
              <a:t>3. </a:t>
            </a:r>
            <a:r>
              <a:rPr lang="ru-RU" sz="3600" dirty="0" err="1" smtClean="0">
                <a:hlinkClick r:id="rId4" action="ppaction://hlinkfile"/>
              </a:rPr>
              <a:t>Видеолекции</a:t>
            </a:r>
            <a:r>
              <a:rPr lang="ru-RU" sz="3600" dirty="0" smtClean="0">
                <a:hlinkClick r:id="rId4" action="ppaction://hlinkfile"/>
              </a:rPr>
              <a:t> телеканала «</a:t>
            </a:r>
            <a:r>
              <a:rPr lang="ru-RU" sz="3600" dirty="0" err="1" smtClean="0">
                <a:hlinkClick r:id="rId4" action="ppaction://hlinkfile"/>
              </a:rPr>
              <a:t>Бибигон</a:t>
            </a:r>
            <a:r>
              <a:rPr lang="ru-RU" sz="3600" dirty="0" smtClean="0">
                <a:hlinkClick r:id="rId4" action="ppaction://hlinkfile"/>
              </a:rPr>
              <a:t>»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4857752" y="2000240"/>
            <a:ext cx="36433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hlinkClick r:id="rId5" action="ppaction://hlinkpres?slideindex=1&amp;slidetitle="/>
              </a:rPr>
              <a:t>2. Тренажеры – подготовка к ЕГЭ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143504" y="3643314"/>
            <a:ext cx="30003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hlinkClick r:id="rId6" action="ppaction://hlinkfile"/>
              </a:rPr>
              <a:t>4.Видеоуроки русского языка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 l="17326" t="9167" r="16006" b="10832"/>
          <a:stretch>
            <a:fillRect/>
          </a:stretch>
        </p:blipFill>
        <p:spPr bwMode="auto">
          <a:xfrm>
            <a:off x="323850" y="357166"/>
            <a:ext cx="8496300" cy="621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714612" y="500042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5.Интеллект - карты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 l="18634" t="11685" r="16528" b="8315"/>
          <a:stretch>
            <a:fillRect/>
          </a:stretch>
        </p:blipFill>
        <p:spPr bwMode="auto">
          <a:xfrm>
            <a:off x="357158" y="239050"/>
            <a:ext cx="8429683" cy="640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428860" y="428605"/>
            <a:ext cx="407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6.Алгоритмы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1571612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857233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Н –НН в прилагательных и причастиях 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1785926"/>
            <a:ext cx="2714644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Первообразные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прилагательные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ru-RU" sz="1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9600">
              <a:lnSpc>
                <a:spcPct val="80000"/>
              </a:lnSpc>
            </a:pPr>
            <a:endParaRPr lang="ru-RU" sz="1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785786" y="2643182"/>
            <a:ext cx="2016125" cy="865187"/>
          </a:xfrm>
          <a:prstGeom prst="curvedDownArrow">
            <a:avLst>
              <a:gd name="adj1" fmla="val 46606"/>
              <a:gd name="adj2" fmla="val 93211"/>
              <a:gd name="adj3" fmla="val 3333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3500438"/>
            <a:ext cx="3000396" cy="281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u="sng" dirty="0" smtClean="0">
                <a:solidFill>
                  <a:schemeClr val="bg1"/>
                </a:solidFill>
              </a:rPr>
              <a:t>Примеры: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 smtClean="0">
                <a:solidFill>
                  <a:schemeClr val="bg1"/>
                </a:solidFill>
              </a:rPr>
              <a:t>Синий,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 smtClean="0">
                <a:solidFill>
                  <a:schemeClr val="bg1"/>
                </a:solidFill>
              </a:rPr>
              <a:t>юный,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 smtClean="0">
                <a:solidFill>
                  <a:schemeClr val="bg1"/>
                </a:solidFill>
              </a:rPr>
              <a:t>пряный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 smtClean="0">
                <a:solidFill>
                  <a:schemeClr val="bg1"/>
                </a:solidFill>
              </a:rPr>
              <a:t>зелёный,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 smtClean="0">
                <a:solidFill>
                  <a:schemeClr val="bg1"/>
                </a:solidFill>
              </a:rPr>
              <a:t>румяный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7620" y="1714488"/>
            <a:ext cx="30003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Tahoma" pitchFamily="34" charset="0"/>
              </a:rPr>
              <a:t>Отыменные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Tahoma" pitchFamily="34" charset="0"/>
              </a:rPr>
              <a:t>прилагательные</a:t>
            </a:r>
          </a:p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Tahoma" pitchFamily="34" charset="0"/>
              </a:rPr>
              <a:t>прил.         сущ.</a:t>
            </a:r>
            <a:endParaRPr lang="ru-RU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H="1">
            <a:off x="4714876" y="2500306"/>
            <a:ext cx="3603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5" name="Group 82"/>
          <p:cNvGrpSpPr>
            <a:grpSpLocks/>
          </p:cNvGrpSpPr>
          <p:nvPr/>
        </p:nvGrpSpPr>
        <p:grpSpPr bwMode="auto">
          <a:xfrm>
            <a:off x="3571868" y="2714620"/>
            <a:ext cx="271463" cy="215900"/>
            <a:chOff x="1973" y="2069"/>
            <a:chExt cx="171" cy="136"/>
          </a:xfrm>
        </p:grpSpPr>
        <p:sp>
          <p:nvSpPr>
            <p:cNvPr id="16" name="Line 83"/>
            <p:cNvSpPr>
              <a:spLocks noChangeShapeType="1"/>
            </p:cNvSpPr>
            <p:nvPr/>
          </p:nvSpPr>
          <p:spPr bwMode="auto">
            <a:xfrm flipH="1">
              <a:off x="1973" y="2069"/>
              <a:ext cx="91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84"/>
            <p:cNvSpPr>
              <a:spLocks noChangeShapeType="1"/>
            </p:cNvSpPr>
            <p:nvPr/>
          </p:nvSpPr>
          <p:spPr bwMode="auto">
            <a:xfrm>
              <a:off x="2054" y="2069"/>
              <a:ext cx="9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3143240" y="2857496"/>
            <a:ext cx="3714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1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.-ан- (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ян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-)</a:t>
            </a:r>
          </a:p>
          <a:p>
            <a:endParaRPr lang="ru-RU" sz="24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-ин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0" name="Group 82"/>
          <p:cNvGrpSpPr>
            <a:grpSpLocks/>
          </p:cNvGrpSpPr>
          <p:nvPr/>
        </p:nvGrpSpPr>
        <p:grpSpPr bwMode="auto">
          <a:xfrm>
            <a:off x="4214810" y="2786058"/>
            <a:ext cx="271463" cy="215900"/>
            <a:chOff x="1973" y="2069"/>
            <a:chExt cx="171" cy="136"/>
          </a:xfrm>
        </p:grpSpPr>
        <p:sp>
          <p:nvSpPr>
            <p:cNvPr id="21" name="Line 83"/>
            <p:cNvSpPr>
              <a:spLocks noChangeShapeType="1"/>
            </p:cNvSpPr>
            <p:nvPr/>
          </p:nvSpPr>
          <p:spPr bwMode="auto">
            <a:xfrm flipH="1">
              <a:off x="1973" y="2069"/>
              <a:ext cx="91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84"/>
            <p:cNvSpPr>
              <a:spLocks noChangeShapeType="1"/>
            </p:cNvSpPr>
            <p:nvPr/>
          </p:nvSpPr>
          <p:spPr bwMode="auto">
            <a:xfrm>
              <a:off x="2054" y="2069"/>
              <a:ext cx="9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Group 82"/>
          <p:cNvGrpSpPr>
            <a:grpSpLocks/>
          </p:cNvGrpSpPr>
          <p:nvPr/>
        </p:nvGrpSpPr>
        <p:grpSpPr bwMode="auto">
          <a:xfrm>
            <a:off x="3643306" y="3357562"/>
            <a:ext cx="271463" cy="215900"/>
            <a:chOff x="1973" y="2069"/>
            <a:chExt cx="171" cy="136"/>
          </a:xfrm>
        </p:grpSpPr>
        <p:sp>
          <p:nvSpPr>
            <p:cNvPr id="24" name="Line 83"/>
            <p:cNvSpPr>
              <a:spLocks noChangeShapeType="1"/>
            </p:cNvSpPr>
            <p:nvPr/>
          </p:nvSpPr>
          <p:spPr bwMode="auto">
            <a:xfrm flipH="1">
              <a:off x="1973" y="2069"/>
              <a:ext cx="91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84"/>
            <p:cNvSpPr>
              <a:spLocks noChangeShapeType="1"/>
            </p:cNvSpPr>
            <p:nvPr/>
          </p:nvSpPr>
          <p:spPr bwMode="auto">
            <a:xfrm>
              <a:off x="2054" y="2069"/>
              <a:ext cx="9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6" name="Group 82"/>
          <p:cNvGrpSpPr>
            <a:grpSpLocks/>
          </p:cNvGrpSpPr>
          <p:nvPr/>
        </p:nvGrpSpPr>
        <p:grpSpPr bwMode="auto">
          <a:xfrm>
            <a:off x="6000760" y="2571744"/>
            <a:ext cx="271463" cy="215900"/>
            <a:chOff x="1973" y="2069"/>
            <a:chExt cx="171" cy="136"/>
          </a:xfrm>
        </p:grpSpPr>
        <p:sp>
          <p:nvSpPr>
            <p:cNvPr id="27" name="Line 83"/>
            <p:cNvSpPr>
              <a:spLocks noChangeShapeType="1"/>
            </p:cNvSpPr>
            <p:nvPr/>
          </p:nvSpPr>
          <p:spPr bwMode="auto">
            <a:xfrm flipH="1">
              <a:off x="1973" y="2069"/>
              <a:ext cx="91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84"/>
            <p:cNvSpPr>
              <a:spLocks noChangeShapeType="1"/>
            </p:cNvSpPr>
            <p:nvPr/>
          </p:nvSpPr>
          <p:spPr bwMode="auto">
            <a:xfrm>
              <a:off x="2054" y="2069"/>
              <a:ext cx="9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9" name="Group 82"/>
          <p:cNvGrpSpPr>
            <a:grpSpLocks/>
          </p:cNvGrpSpPr>
          <p:nvPr/>
        </p:nvGrpSpPr>
        <p:grpSpPr bwMode="auto">
          <a:xfrm>
            <a:off x="5715008" y="3286124"/>
            <a:ext cx="428628" cy="285752"/>
            <a:chOff x="1973" y="2069"/>
            <a:chExt cx="171" cy="136"/>
          </a:xfrm>
        </p:grpSpPr>
        <p:sp>
          <p:nvSpPr>
            <p:cNvPr id="30" name="Line 83"/>
            <p:cNvSpPr>
              <a:spLocks noChangeShapeType="1"/>
            </p:cNvSpPr>
            <p:nvPr/>
          </p:nvSpPr>
          <p:spPr bwMode="auto">
            <a:xfrm flipH="1">
              <a:off x="1973" y="2069"/>
              <a:ext cx="91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84"/>
            <p:cNvSpPr>
              <a:spLocks noChangeShapeType="1"/>
            </p:cNvSpPr>
            <p:nvPr/>
          </p:nvSpPr>
          <p:spPr bwMode="auto">
            <a:xfrm>
              <a:off x="2054" y="2069"/>
              <a:ext cx="9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2" name="Group 82"/>
          <p:cNvGrpSpPr>
            <a:grpSpLocks/>
          </p:cNvGrpSpPr>
          <p:nvPr/>
        </p:nvGrpSpPr>
        <p:grpSpPr bwMode="auto">
          <a:xfrm>
            <a:off x="5500694" y="3786190"/>
            <a:ext cx="500066" cy="285752"/>
            <a:chOff x="1973" y="2069"/>
            <a:chExt cx="171" cy="136"/>
          </a:xfrm>
        </p:grpSpPr>
        <p:sp>
          <p:nvSpPr>
            <p:cNvPr id="33" name="Line 83"/>
            <p:cNvSpPr>
              <a:spLocks noChangeShapeType="1"/>
            </p:cNvSpPr>
            <p:nvPr/>
          </p:nvSpPr>
          <p:spPr bwMode="auto">
            <a:xfrm flipH="1">
              <a:off x="1973" y="2069"/>
              <a:ext cx="91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84"/>
            <p:cNvSpPr>
              <a:spLocks noChangeShapeType="1"/>
            </p:cNvSpPr>
            <p:nvPr/>
          </p:nvSpPr>
          <p:spPr bwMode="auto">
            <a:xfrm>
              <a:off x="2054" y="2069"/>
              <a:ext cx="9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5072066" y="2786058"/>
            <a:ext cx="16430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  + Н</a:t>
            </a:r>
          </a:p>
          <a:p>
            <a:pPr marL="342900" indent="-342900">
              <a:buFontTx/>
              <a:buAutoNum type="arabicPeriod"/>
            </a:pP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–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онн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</a:p>
          <a:p>
            <a:pPr marL="342900" indent="-342900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(-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енн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-)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928926" y="4429132"/>
            <a:ext cx="37862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chemeClr val="bg1"/>
                </a:solidFill>
              </a:rPr>
              <a:t>Примеры: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кожаный, травяной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гусиный, комариный</a:t>
            </a:r>
          </a:p>
          <a:p>
            <a:r>
              <a:rPr lang="ru-RU" sz="2400" dirty="0" err="1" smtClean="0">
                <a:solidFill>
                  <a:schemeClr val="bg1"/>
                </a:solidFill>
              </a:rPr>
              <a:t>оконный,пустынный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станционный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643702" y="1643050"/>
            <a:ext cx="207170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</a:rPr>
              <a:t>Отглагольные</a:t>
            </a:r>
          </a:p>
          <a:p>
            <a:pPr>
              <a:spcBef>
                <a:spcPct val="0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</a:rPr>
              <a:t>прилагательные, </a:t>
            </a:r>
          </a:p>
          <a:p>
            <a:pPr>
              <a:spcBef>
                <a:spcPct val="0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</a:rPr>
              <a:t>причастия</a:t>
            </a:r>
          </a:p>
          <a:p>
            <a:pPr>
              <a:spcBef>
                <a:spcPct val="0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</a:rPr>
              <a:t>прил.       глаг.</a:t>
            </a:r>
          </a:p>
          <a:p>
            <a:pPr>
              <a:spcBef>
                <a:spcPct val="0"/>
              </a:spcBef>
            </a:pPr>
            <a:r>
              <a:rPr lang="ru-RU" sz="1400" b="1" dirty="0" err="1" smtClean="0">
                <a:solidFill>
                  <a:schemeClr val="bg1"/>
                </a:solidFill>
                <a:latin typeface="Tahoma" pitchFamily="34" charset="0"/>
              </a:rPr>
              <a:t>прич</a:t>
            </a:r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</a:rPr>
              <a:t>.     глаг.</a:t>
            </a:r>
            <a:endParaRPr lang="ru-RU" sz="1400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7286644" y="2428868"/>
            <a:ext cx="28575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" name="Line 9"/>
          <p:cNvSpPr>
            <a:spLocks noChangeShapeType="1"/>
          </p:cNvSpPr>
          <p:nvPr/>
        </p:nvSpPr>
        <p:spPr bwMode="auto">
          <a:xfrm flipH="1" flipV="1">
            <a:off x="7143768" y="2643182"/>
            <a:ext cx="339743" cy="475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715140" y="2928934"/>
            <a:ext cx="19288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sz="1600" b="1" dirty="0" smtClean="0">
                <a:solidFill>
                  <a:schemeClr val="bg1"/>
                </a:solidFill>
              </a:rPr>
              <a:t>              НН</a:t>
            </a:r>
            <a:r>
              <a:rPr lang="ru-RU" sz="1600" b="1" i="1" dirty="0" smtClean="0">
                <a:solidFill>
                  <a:schemeClr val="bg1"/>
                </a:solidFill>
              </a:rPr>
              <a:t>     </a:t>
            </a:r>
          </a:p>
          <a:p>
            <a:pPr marL="342900" indent="-342900">
              <a:buAutoNum type="arabicPeriod"/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( кроме- не</a:t>
            </a:r>
          </a:p>
          <a:p>
            <a:pPr marL="342900" indent="-342900">
              <a:buAutoNum type="arabicPeriod"/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(+ зав.слово)</a:t>
            </a:r>
          </a:p>
          <a:p>
            <a:pPr marL="342900" indent="-342900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– </a:t>
            </a:r>
            <a:r>
              <a:rPr lang="ru-RU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ова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( -</a:t>
            </a:r>
            <a:r>
              <a:rPr lang="ru-RU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ева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-)</a:t>
            </a:r>
          </a:p>
          <a:p>
            <a:pPr marL="342900" indent="-342900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4.   глаг. </a:t>
            </a:r>
            <a:r>
              <a:rPr lang="ru-RU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сов.в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2" name="Line 57"/>
          <p:cNvSpPr>
            <a:spLocks noChangeShapeType="1"/>
          </p:cNvSpPr>
          <p:nvPr/>
        </p:nvSpPr>
        <p:spPr bwMode="auto">
          <a:xfrm>
            <a:off x="7000892" y="3286124"/>
            <a:ext cx="3603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86446" y="4429132"/>
            <a:ext cx="30718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Исключения:</a:t>
            </a:r>
            <a:endParaRPr lang="en-US" sz="2000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Оловянный, деревянный, </a:t>
            </a:r>
            <a:r>
              <a:rPr lang="ru-RU" sz="2000" b="1" dirty="0" err="1" smtClean="0">
                <a:solidFill>
                  <a:schemeClr val="bg1"/>
                </a:solidFill>
              </a:rPr>
              <a:t>стеклянный,ветреный,свиной,кованый</a:t>
            </a:r>
            <a:r>
              <a:rPr lang="ru-RU" sz="2000" b="1" dirty="0" smtClean="0">
                <a:solidFill>
                  <a:schemeClr val="bg1"/>
                </a:solidFill>
              </a:rPr>
              <a:t> жеваный, раненый, названый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WINDOWS\Temp\Rar$DI79.137\1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14356"/>
            <a:ext cx="8358246" cy="595347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43174" y="214290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      7.Плакаты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336</Words>
  <Application>Microsoft Office PowerPoint</Application>
  <PresentationFormat>Экран (4:3)</PresentationFormat>
  <Paragraphs>76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24</cp:revision>
  <dcterms:created xsi:type="dcterms:W3CDTF">2012-12-30T14:12:39Z</dcterms:created>
  <dcterms:modified xsi:type="dcterms:W3CDTF">2013-02-05T18:43:43Z</dcterms:modified>
</cp:coreProperties>
</file>